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sldIdLst>
    <p:sldId id="266" r:id="rId2"/>
    <p:sldId id="257" r:id="rId3"/>
    <p:sldId id="267" r:id="rId4"/>
    <p:sldId id="260" r:id="rId5"/>
    <p:sldId id="259" r:id="rId6"/>
    <p:sldId id="258" r:id="rId7"/>
    <p:sldId id="261" r:id="rId8"/>
    <p:sldId id="262" r:id="rId9"/>
    <p:sldId id="263" r:id="rId10"/>
    <p:sldId id="264" r:id="rId11"/>
    <p:sldId id="273" r:id="rId12"/>
    <p:sldId id="271" r:id="rId13"/>
    <p:sldId id="274" r:id="rId14"/>
    <p:sldId id="268" r:id="rId15"/>
    <p:sldId id="269" r:id="rId16"/>
    <p:sldId id="270" r:id="rId17"/>
    <p:sldId id="280" r:id="rId18"/>
    <p:sldId id="277" r:id="rId19"/>
    <p:sldId id="279" r:id="rId20"/>
    <p:sldId id="272" r:id="rId21"/>
    <p:sldId id="265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A18B-D607-4768-8285-1B8142416916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96081-558A-4A13-A141-265F14CBF2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5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1718-F088-4F1E-BB9C-A4D2C9BDB6DA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48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E851-2AD8-4F2A-9E0A-A6438856CA63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E98-6C1F-490A-8922-7510676EF18A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1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5BC2-42F6-4291-B55E-A7B124A281D5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0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C572-07E9-49E7-8BEF-98ECD233EA03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50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E8C9-D267-4FC2-82FF-ABAC8B2528D7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61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66E8-C191-470D-B96B-F6CF7F05DC1D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40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08E5-907B-4B24-9D50-7A4F72FA4AA4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62E2-6982-47CE-9952-7B74FD151158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CEC4-CE86-4BD2-96AF-A1C250AA9954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064-7C6C-430D-BB3D-12E75A2E5126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87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5C12-2CBE-4F2B-885D-F91023698CEF}" type="datetime1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F850-808D-4FF6-80B4-9CC48F4C4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4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rakuten.co.jp/rb/1668691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dersshop.com/topics/expo2021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61BE8-5D30-4E53-AB5F-EE1019AA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altLang="ja-JP" sz="31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日の投資戦略フェア </a:t>
            </a:r>
            <a:r>
              <a:rPr lang="en-US" altLang="ja-JP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EXPO2021</a:t>
            </a:r>
            <a:br>
              <a:rPr lang="en-US" altLang="ja-JP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TW" altLang="en-US" sz="22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（協賛：楽天証券）</a:t>
            </a:r>
            <a:br>
              <a:rPr lang="zh-TW" altLang="en-US" sz="31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10:00 - 10:50</a:t>
            </a:r>
            <a:r>
              <a:rPr lang="ja-JP" altLang="en-US" sz="2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「注目銘柄は！？</a:t>
            </a:r>
            <a:r>
              <a:rPr lang="en-US" altLang="ja-JP" sz="2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FX</a:t>
            </a:r>
            <a:r>
              <a:rPr lang="ja-JP" altLang="en-US" sz="2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・株価指数・原油・ゴールド相場の年後半見通し」石原順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2D865A63-A306-4F91-9FE6-49EB5B4FA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6466"/>
            <a:ext cx="7886700" cy="186878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44006C-EFB9-474E-8EB1-6B6A6DE9ACE2}"/>
              </a:ext>
            </a:extLst>
          </p:cNvPr>
          <p:cNvSpPr txBox="1"/>
          <p:nvPr/>
        </p:nvSpPr>
        <p:spPr>
          <a:xfrm>
            <a:off x="628650" y="3736150"/>
            <a:ext cx="80639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/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日の投資戦略フェア</a:t>
            </a:r>
            <a:r>
              <a:rPr lang="en-US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EXPO2021</a:t>
            </a:r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に登壇します。（協賛：楽天証券）</a:t>
            </a:r>
            <a:endParaRPr lang="ja-JP" altLang="ja-JP" sz="2400" b="1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ja-JP" sz="2400" b="1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3350"/>
            <a:r>
              <a:rPr lang="ja-JP" altLang="ja-JP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石原順講演参加者には、</a:t>
            </a:r>
            <a:endParaRPr lang="ja-JP" altLang="ja-JP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3350"/>
            <a:r>
              <a:rPr lang="ja-JP" altLang="ja-JP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筆者の順張りインディケーター「メガトレンドフォローシグナル」</a:t>
            </a:r>
            <a:endParaRPr lang="ja-JP" altLang="ja-JP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52400"/>
            <a:r>
              <a:rPr lang="en-US" altLang="ja-JP" sz="1800" b="1" u="sng" dirty="0">
                <a:solidFill>
                  <a:srgbClr val="0563C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https://books.rakuten.co.jp/rb/16686911/</a:t>
            </a:r>
            <a:endParaRPr lang="ja-JP" altLang="ja-JP" sz="2400" b="1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3350"/>
            <a:r>
              <a:rPr lang="ja-JP" altLang="ja-JP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の試用版をプレゼントする特典があります。ぜひ、ご参加下さい。</a:t>
            </a:r>
            <a:endParaRPr lang="ja-JP" altLang="ja-JP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ja-JP" sz="2400" b="1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●石原順氏の講演でメガトレンド試用版プレゼント｜楽天</a:t>
            </a:r>
            <a:r>
              <a:rPr lang="en-US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で日経</a:t>
            </a:r>
            <a:r>
              <a:rPr lang="en-US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225</a:t>
            </a:r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NY</a:t>
            </a:r>
            <a:r>
              <a:rPr lang="ja-JP" altLang="ja-JP" sz="1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ダウ、金、銀、原油が取引きできる ｜楽天証券</a:t>
            </a:r>
            <a:endParaRPr lang="ja-JP" altLang="ja-JP" sz="2400" b="1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800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00" b="1" u="sng" dirty="0">
                <a:solidFill>
                  <a:srgbClr val="0563C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4"/>
              </a:rPr>
              <a:t>https://tradersshop.com/topics/expo2021/</a:t>
            </a:r>
            <a:endParaRPr lang="ja-JP" altLang="ja-JP" sz="2400" b="1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D029425-2244-4D14-B4A1-EF8C2737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58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C2EE55-CFB8-4954-B0D2-A35E7882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ナスダック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100CFD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b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AF33188A-9074-4680-BF5F-111F79255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5" y="1825625"/>
            <a:ext cx="7518689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3854A-A9CA-4F6D-968D-9BA98923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A80163-6127-41F2-9521-91527E315A1D}"/>
              </a:ext>
            </a:extLst>
          </p:cNvPr>
          <p:cNvSpPr txBox="1"/>
          <p:nvPr/>
        </p:nvSpPr>
        <p:spPr>
          <a:xfrm>
            <a:off x="812655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5C9078-F996-477B-B16C-C0C0CD63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NY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原油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CFD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b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C8269D47-8152-4840-BC4A-C2350571D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2" y="1825625"/>
            <a:ext cx="7559976" cy="43513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EAB9DB-3020-44DA-82C5-A20FA5BF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A9F5FD-5992-4112-B447-174CCC16BC7D}"/>
              </a:ext>
            </a:extLst>
          </p:cNvPr>
          <p:cNvSpPr txBox="1"/>
          <p:nvPr/>
        </p:nvSpPr>
        <p:spPr>
          <a:xfrm>
            <a:off x="792012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9801A-AFBF-420E-A4C1-C11A2F02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P500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指数の上昇トレンドライン</a:t>
            </a:r>
            <a:b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pic>
        <p:nvPicPr>
          <p:cNvPr id="6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62B28FAF-5547-42B1-940E-52F405B79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25564"/>
            <a:ext cx="7886700" cy="450176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A5183-45B7-477A-8B2C-9E64938C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CC3C16-CFD9-49B4-89DE-7ACFE1092018}"/>
              </a:ext>
            </a:extLst>
          </p:cNvPr>
          <p:cNvSpPr txBox="1"/>
          <p:nvPr/>
        </p:nvSpPr>
        <p:spPr>
          <a:xfrm>
            <a:off x="628650" y="61695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ゼロヘッジ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7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5EE89-FA96-47AD-BC0D-4405D408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S&amp;P 500 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の年間シーズナルパターン</a:t>
            </a:r>
            <a:b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FE4D19-AA6A-44AB-9708-BDF7254D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DE6BC5D-466E-4EAA-86F6-FDB76CFD94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8" y="1176825"/>
            <a:ext cx="7134084" cy="50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6FA7C0-5536-4A39-8DC0-EA4599476FBE}"/>
              </a:ext>
            </a:extLst>
          </p:cNvPr>
          <p:cNvSpPr txBox="1"/>
          <p:nvPr/>
        </p:nvSpPr>
        <p:spPr>
          <a:xfrm>
            <a:off x="1093808" y="61716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出所：トレーダーズアルマナック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2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D651A-AF1E-4C84-897A-30A8AD8F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恐怖と欲望指数</a:t>
            </a:r>
            <a:b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pic>
        <p:nvPicPr>
          <p:cNvPr id="5" name="コンテンツ プレースホルダー 4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4576993B-0D21-40C9-A7D6-4318389C3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6" y="1551188"/>
            <a:ext cx="7971188" cy="4015712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027333-18BA-456D-9114-47D61285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F8719D-29F7-48CE-BE57-1CA9F8C159F2}"/>
              </a:ext>
            </a:extLst>
          </p:cNvPr>
          <p:cNvSpPr txBox="1"/>
          <p:nvPr/>
        </p:nvSpPr>
        <p:spPr>
          <a:xfrm>
            <a:off x="628650" y="55669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CNN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マネー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4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763DB9-E94C-4158-9489-CCF33B83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恐怖と欲望指数の推移</a:t>
            </a:r>
            <a:endParaRPr kumimoji="1" lang="ja-JP" altLang="en-US" sz="2800" dirty="0"/>
          </a:p>
        </p:txBody>
      </p:sp>
      <p:pic>
        <p:nvPicPr>
          <p:cNvPr id="5" name="コンテンツ プレースホルダー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F341A832-1BB0-4D16-BE59-5BBB578DB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1" y="1627054"/>
            <a:ext cx="8050818" cy="4327315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874B0C-5CF3-46FE-9482-02D278ED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DEDA25-50EF-4E0D-BDF9-42439C4DC22A}"/>
              </a:ext>
            </a:extLst>
          </p:cNvPr>
          <p:cNvSpPr txBox="1"/>
          <p:nvPr/>
        </p:nvSpPr>
        <p:spPr>
          <a:xfrm>
            <a:off x="628650" y="61235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CNN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マネー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4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240DB-B141-4B8D-9015-420056A4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月、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月にリバウンドした“バブル資産”</a:t>
            </a:r>
            <a:b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が急速にしぼんでしまった・・</a:t>
            </a:r>
            <a:b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コンテンツ プレースホルダー 4" descr="グラフ&#10;&#10;自動的に生成された説明">
            <a:extLst>
              <a:ext uri="{FF2B5EF4-FFF2-40B4-BE49-F238E27FC236}">
                <a16:creationId xmlns:a16="http://schemas.microsoft.com/office/drawing/2014/main" id="{FC690354-8F85-4B17-B6AA-F52E4D46B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9" y="1494964"/>
            <a:ext cx="7456202" cy="4523871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A7E2FC-186E-4A5C-B7DC-2267BCCC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A2AE17-BA0D-4FA4-925E-7A5228E1F5D1}"/>
              </a:ext>
            </a:extLst>
          </p:cNvPr>
          <p:cNvSpPr txBox="1"/>
          <p:nvPr/>
        </p:nvSpPr>
        <p:spPr>
          <a:xfrm>
            <a:off x="1035935" y="61737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ゼロヘッジ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3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E5009-410F-4C20-97E3-5454020E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ja-JP" sz="31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ビットコイン</a:t>
            </a:r>
            <a:r>
              <a:rPr lang="en-US" altLang="ja-JP" sz="31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ja-JP" sz="31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ドル（日足）</a:t>
            </a:r>
            <a:br>
              <a:rPr lang="en-US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日のアジア時間帯の取引で３万ドルを割り込んだ・・</a:t>
            </a:r>
            <a:br>
              <a:rPr lang="ja-JP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DBEA5682-84B1-4A6B-A7B5-C8E36E511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377387"/>
            <a:ext cx="7886700" cy="479957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DAA925-E6EF-4234-9629-355C82E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FF07D-CE83-4CC1-AA06-F225F69B8744}"/>
              </a:ext>
            </a:extLst>
          </p:cNvPr>
          <p:cNvSpPr txBox="1"/>
          <p:nvPr/>
        </p:nvSpPr>
        <p:spPr>
          <a:xfrm>
            <a:off x="628650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6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B3BDE-449B-4586-8D10-0915B039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ビットコイン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ドル（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足）</a:t>
            </a:r>
            <a:br>
              <a:rPr lang="en-US" altLang="ja-JP" sz="2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5AEFD639-E29E-414A-8BB2-DE993BFE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192192"/>
            <a:ext cx="7886699" cy="500792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A44420-462B-4BFF-A1CC-7E86F466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7FCD35-27A7-4240-A96A-DD913107B717}"/>
              </a:ext>
            </a:extLst>
          </p:cNvPr>
          <p:cNvSpPr txBox="1"/>
          <p:nvPr/>
        </p:nvSpPr>
        <p:spPr>
          <a:xfrm>
            <a:off x="628649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045DE-E5F5-4406-AC1D-0C3B4F4C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ドージコイン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ドル（日足）</a:t>
            </a:r>
            <a:br>
              <a:rPr lang="en-US" altLang="ja-JP" sz="2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dirty="0"/>
          </a:p>
        </p:txBody>
      </p:sp>
      <p:pic>
        <p:nvPicPr>
          <p:cNvPr id="6" name="コンテンツ プレースホルダー 5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FAE1E4FE-32A3-463F-9DD8-DCC172F2D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88020"/>
            <a:ext cx="7886700" cy="511209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0E5CE4-16A6-450F-9AFF-2A110242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BDA1C2-000D-4B01-8354-8F55244B2D1A}"/>
              </a:ext>
            </a:extLst>
          </p:cNvPr>
          <p:cNvSpPr txBox="1"/>
          <p:nvPr/>
        </p:nvSpPr>
        <p:spPr>
          <a:xfrm>
            <a:off x="628650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7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CE26B-C3F8-4536-A83A-811FAE90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ドル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b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12E8CCB3-6799-4719-BFE2-79591A92B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5" y="1825625"/>
            <a:ext cx="7518689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74ED7-C12C-4410-98CC-28841487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E16E76-CF60-41DF-9D42-871413C31A1D}"/>
              </a:ext>
            </a:extLst>
          </p:cNvPr>
          <p:cNvSpPr txBox="1"/>
          <p:nvPr/>
        </p:nvSpPr>
        <p:spPr>
          <a:xfrm>
            <a:off x="812655" y="6311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8F308-06B1-4BBE-8AEA-71A82294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テスラ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日足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br>
              <a:rPr lang="en-US" altLang="ja-JP" sz="40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A6A7637D-0354-44B9-8520-AB8E19786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1170"/>
            <a:ext cx="7886700" cy="506579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D788C0-F625-44E3-96C7-BCE3314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B9D04A-8FCC-4F04-BA07-53089CC37306}"/>
              </a:ext>
            </a:extLst>
          </p:cNvPr>
          <p:cNvSpPr txBox="1"/>
          <p:nvPr/>
        </p:nvSpPr>
        <p:spPr>
          <a:xfrm>
            <a:off x="628650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29B83-6B2A-4A39-93FC-CB97E4BB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テスラ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</a:t>
            </a:r>
            <a:r>
              <a:rPr lang="ja-JP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足）</a:t>
            </a:r>
            <a:br>
              <a:rPr lang="en-US" altLang="ja-JP" sz="2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dirty="0"/>
          </a:p>
        </p:txBody>
      </p:sp>
      <p:pic>
        <p:nvPicPr>
          <p:cNvPr id="6" name="コンテンツ プレースホルダー 5" descr="グラフィカル ユーザー インターフェイス, ヒストグラム&#10;&#10;自動的に生成された説明">
            <a:extLst>
              <a:ext uri="{FF2B5EF4-FFF2-40B4-BE49-F238E27FC236}">
                <a16:creationId xmlns:a16="http://schemas.microsoft.com/office/drawing/2014/main" id="{DC6730C2-E4D8-4D31-9DD1-BC3BEB2ED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22744"/>
            <a:ext cx="7886700" cy="505421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6AFF00-C2D8-48F4-BE1D-7B5BC8CF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F19222-D640-4209-A799-A7C116DA64A4}"/>
              </a:ext>
            </a:extLst>
          </p:cNvPr>
          <p:cNvSpPr txBox="1"/>
          <p:nvPr/>
        </p:nvSpPr>
        <p:spPr>
          <a:xfrm>
            <a:off x="628650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1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40A7C0-BBAE-4585-B7DD-0BBDC4DB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TSMC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日足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br>
              <a:rPr lang="en-US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台湾</a:t>
            </a:r>
            <a:r>
              <a:rPr lang="en-US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TSMC</a:t>
            </a:r>
            <a:r>
              <a:rPr lang="ja-JP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の第</a:t>
            </a:r>
            <a:r>
              <a:rPr lang="en-US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四半期決算は売上高が過去最高に</a:t>
            </a:r>
            <a:br>
              <a:rPr lang="ja-JP" altLang="ja-JP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4F07C5D3-5A33-4947-B8D4-C8D5D9D8C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5261"/>
            <a:ext cx="7886700" cy="4741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D4F8E-1E81-43DF-A153-BD66C550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EA4D41-FF42-48E5-B312-5CA181B029A8}"/>
              </a:ext>
            </a:extLst>
          </p:cNvPr>
          <p:cNvSpPr txBox="1"/>
          <p:nvPr/>
        </p:nvSpPr>
        <p:spPr>
          <a:xfrm>
            <a:off x="628650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AB1C2-821A-47CC-8584-D84122A4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TSMC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週足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br>
              <a:rPr lang="en-US" altLang="ja-JP" sz="44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dirty="0"/>
          </a:p>
        </p:txBody>
      </p:sp>
      <p:pic>
        <p:nvPicPr>
          <p:cNvPr id="6" name="コンテンツ プレースホルダー 5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0B28A49F-2E9F-43E1-8F40-0921A1D3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45894"/>
            <a:ext cx="7886700" cy="503106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B9E92D-E56E-4A0F-A6DD-BB5170BD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EBDA32-4479-41EF-BE8B-4670F88500EF}"/>
              </a:ext>
            </a:extLst>
          </p:cNvPr>
          <p:cNvSpPr txBox="1"/>
          <p:nvPr/>
        </p:nvSpPr>
        <p:spPr>
          <a:xfrm>
            <a:off x="628650" y="63521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出所：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石原順</a:t>
            </a:r>
            <a:endParaRPr lang="ja-JP" altLang="ja-JP" sz="24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6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C251E-1E6C-4AFB-9B40-4FE5E1D8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米国市場は歴史的に見て、</a:t>
            </a:r>
            <a:b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今年</a:t>
            </a:r>
            <a: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月以降にいつ崩壊してもおかしくない状況</a:t>
            </a:r>
            <a:br>
              <a:rPr lang="ja-JP" altLang="en-US" sz="4400" dirty="0">
                <a:solidFill>
                  <a:schemeClr val="bg1"/>
                </a:solidFill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212B3-7B60-48EC-92B1-5CA2F076A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GMO</a:t>
            </a:r>
            <a:r>
              <a:rPr lang="ja-JP" altLang="en-US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グランサムは、「</a:t>
            </a:r>
            <a:r>
              <a:rPr lang="ja-JP" altLang="ja-JP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今回のバブル崩壊は春先か初夏、つまり今だと指摘している。今はまだ暴落の前段階なのだろうか？秋はどのようになるだろうか。また、もし相場が下がった場合、買い戻しのタイミングはどうやって決めるのだろうか？投機的ピークの必要条件をすべて満たしている米国市場は、歴史的に見て、今年</a:t>
            </a:r>
            <a:r>
              <a:rPr lang="en-US" altLang="ja-JP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ja-JP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月以降にいつ崩壊してもおかしくない状況だった</a:t>
            </a:r>
            <a:r>
              <a:rPr lang="ja-JP" altLang="ja-JP" sz="28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」と述べ、現在の相場に警鐘を鳴らしている。</a:t>
            </a:r>
            <a:endParaRPr lang="ja-JP" altLang="ja-JP" sz="36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6EFBEB-7C7C-41CA-99E4-C946BCD1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9B59B-ABB2-413F-B7B2-BB23E8D7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ユーロ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b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79B4F744-4449-4F23-9955-D510E312F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8" y="1825625"/>
            <a:ext cx="7488524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97D816-81D8-48B6-BA1C-AEE4F458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71B411-0095-43BA-95DF-3419A3177440}"/>
              </a:ext>
            </a:extLst>
          </p:cNvPr>
          <p:cNvSpPr txBox="1"/>
          <p:nvPr/>
        </p:nvSpPr>
        <p:spPr>
          <a:xfrm>
            <a:off x="827738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51AAA-1A14-47A2-B41E-33E4F21A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ポンド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b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7628D141-046B-401B-9CB7-41536A6F5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2" y="1825625"/>
            <a:ext cx="7559976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2ACD71-3696-406A-AF60-A6CCC22D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442057-6CC8-4CB0-ABFC-E68009F93AD5}"/>
              </a:ext>
            </a:extLst>
          </p:cNvPr>
          <p:cNvSpPr txBox="1"/>
          <p:nvPr/>
        </p:nvSpPr>
        <p:spPr>
          <a:xfrm>
            <a:off x="792012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E14086-D23A-4708-A056-2AD0185A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カナダドル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b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835D27EE-D38D-488D-9240-BAADC93C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" y="1825625"/>
            <a:ext cx="7590246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39E598-3C16-49B5-AD1F-ECA30142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73EAE8-12A7-44EF-B098-F148BDFB09A5}"/>
              </a:ext>
            </a:extLst>
          </p:cNvPr>
          <p:cNvSpPr txBox="1"/>
          <p:nvPr/>
        </p:nvSpPr>
        <p:spPr>
          <a:xfrm>
            <a:off x="776877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7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3F330-800D-4BBC-A94F-EB202B8A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豪ドル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b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2679C14B-A9C6-4CC0-8C8E-AFAEB564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" y="1825625"/>
            <a:ext cx="7590246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8B79B0-A411-4742-B243-4F468460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693148-22FC-4E7F-9058-C698374AFB5F}"/>
              </a:ext>
            </a:extLst>
          </p:cNvPr>
          <p:cNvSpPr txBox="1"/>
          <p:nvPr/>
        </p:nvSpPr>
        <p:spPr>
          <a:xfrm>
            <a:off x="776877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0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F1AC1-38EA-4510-98F5-B84F0156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NZ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ドル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b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, ヒストグラム&#10;&#10;自動的に生成された説明">
            <a:extLst>
              <a:ext uri="{FF2B5EF4-FFF2-40B4-BE49-F238E27FC236}">
                <a16:creationId xmlns:a16="http://schemas.microsoft.com/office/drawing/2014/main" id="{3F636A61-AF48-4B19-80C7-DD285B7AE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4" y="1825625"/>
            <a:ext cx="7514571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FB169F-41E3-42E5-81AE-DA8897D0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E29D4B-D9B5-4186-9317-E0195055323A}"/>
              </a:ext>
            </a:extLst>
          </p:cNvPr>
          <p:cNvSpPr txBox="1"/>
          <p:nvPr/>
        </p:nvSpPr>
        <p:spPr>
          <a:xfrm>
            <a:off x="814714" y="63118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4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774C4-F3D9-4971-9FB8-5F632E58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日経平均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CFD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b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&#10;&#10;自動的に生成された説明">
            <a:extLst>
              <a:ext uri="{FF2B5EF4-FFF2-40B4-BE49-F238E27FC236}">
                <a16:creationId xmlns:a16="http://schemas.microsoft.com/office/drawing/2014/main" id="{4A0EA770-DAE4-4160-BFA4-D1442D56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9" y="1825625"/>
            <a:ext cx="7605381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0D3ED7-C127-46C4-8825-FB4CFAA4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E4F62C-6C20-4A6B-9594-D7F329ADB630}"/>
              </a:ext>
            </a:extLst>
          </p:cNvPr>
          <p:cNvSpPr txBox="1"/>
          <p:nvPr/>
        </p:nvSpPr>
        <p:spPr>
          <a:xfrm>
            <a:off x="769309" y="63521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5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8D535-31BD-4E37-9184-D5811F77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NY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ダウ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CFD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b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「メガトレンドフォロー」の売買シグナル（赤↑＝買い・黄↓＝売り）</a:t>
            </a:r>
            <a:endParaRPr kumimoji="1" lang="ja-JP" altLang="en-US" sz="2000" dirty="0"/>
          </a:p>
        </p:txBody>
      </p:sp>
      <p:pic>
        <p:nvPicPr>
          <p:cNvPr id="5" name="コンテンツ プレースホルダー 4" descr="グラフ&#10;&#10;自動的に生成された説明">
            <a:extLst>
              <a:ext uri="{FF2B5EF4-FFF2-40B4-BE49-F238E27FC236}">
                <a16:creationId xmlns:a16="http://schemas.microsoft.com/office/drawing/2014/main" id="{85289845-F8D3-4B37-82EF-99FD7B579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" y="1825625"/>
            <a:ext cx="7507749" cy="435133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018DB-3569-4AFB-BBD5-7DC84E6C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F850-808D-4FF6-80B4-9CC48F4C4C4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5704CF-0265-4132-AFC7-033AAB3A116F}"/>
              </a:ext>
            </a:extLst>
          </p:cNvPr>
          <p:cNvSpPr txBox="1"/>
          <p:nvPr/>
        </p:nvSpPr>
        <p:spPr>
          <a:xfrm>
            <a:off x="818125" y="63082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出所：楽天</a:t>
            </a:r>
            <a:r>
              <a:rPr lang="en-US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MT4</a:t>
            </a:r>
            <a:r>
              <a:rPr lang="ja-JP" altLang="ja-JP" sz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・石原順インディケーター</a:t>
            </a:r>
            <a:endParaRPr lang="ja-JP" altLang="ja-JP" sz="2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3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784</Words>
  <Application>Microsoft Office PowerPoint</Application>
  <PresentationFormat>画面に合わせる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 7月31日の投資戦略フェア EXPO2021 （協賛：楽天証券） 10:00 - 10:50　「注目銘柄は！？FX・株価指数・原油・ゴールド相場の年後半見通し」石原順</vt:lpstr>
      <vt:lpstr>ドル/円（日足） 「メガトレンドフォロー」の売買シグナル（赤↑＝買い・黄↓＝売り）</vt:lpstr>
      <vt:lpstr>ユーロ/円（日足） 「メガトレンドフォロー」の売買シグナル（赤↑＝買い・黄↓＝売り）</vt:lpstr>
      <vt:lpstr>ポンド/円（日足） 「メガトレンドフォロー」の売買シグナル（赤↑＝買い・黄↓＝売り）</vt:lpstr>
      <vt:lpstr>カナダドル/円（日足） 「メガトレンドフォロー」の売買シグナル（赤↑＝買い・黄↓＝売り）</vt:lpstr>
      <vt:lpstr>豪ドル/円（日足） 「メガトレンドフォロー」の売買シグナル（赤↑＝買い・黄↓＝売り）</vt:lpstr>
      <vt:lpstr>NZドル/円（日足） 「メガトレンドフォロー」の売買シグナル（赤↑＝買い・黄↓＝売り）</vt:lpstr>
      <vt:lpstr>日経平均CFD（日足） 「メガトレンドフォロー」の売買シグナル（赤↑＝買い・黄↓＝売り）</vt:lpstr>
      <vt:lpstr>NYダウCFD（日足） 「メガトレンドフォロー」の売買シグナル（赤↑＝買い・黄↓＝売り）</vt:lpstr>
      <vt:lpstr>ナスダック100CFD（日足） 「メガトレンドフォロー」の売買シグナル（赤↑＝買い・黄↓＝売り）</vt:lpstr>
      <vt:lpstr>NY原油CFD（日足） 「メガトレンドフォロー」の売買シグナル（赤↑＝買い・黄↓＝売り）</vt:lpstr>
      <vt:lpstr>S＆P500指数の上昇トレンドライン </vt:lpstr>
      <vt:lpstr>S&amp;P 500 の年間シーズナルパターン </vt:lpstr>
      <vt:lpstr>恐怖と欲望指数 </vt:lpstr>
      <vt:lpstr>恐怖と欲望指数の推移</vt:lpstr>
      <vt:lpstr>5月、6月にリバウンドした“バブル資産” が急速にしぼんでしまった・・ </vt:lpstr>
      <vt:lpstr>ビットコイン/ドル（日足） 20日のアジア時間帯の取引で３万ドルを割り込んだ・・ </vt:lpstr>
      <vt:lpstr>ビットコイン/ドル（週足） </vt:lpstr>
      <vt:lpstr>ドージコイン/ドル（日足） </vt:lpstr>
      <vt:lpstr>テスラ（日足） </vt:lpstr>
      <vt:lpstr>テスラ（週足） </vt:lpstr>
      <vt:lpstr>TSMC（日足） 台湾TSMCの第2四半期決算は売上高が過去最高に </vt:lpstr>
      <vt:lpstr>TSMC（週足） </vt:lpstr>
      <vt:lpstr>米国市場は歴史的に見て、 今年1月以降にいつ崩壊してもおかしくない状況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2021-07-21T04:30:02Z</dcterms:created>
  <dcterms:modified xsi:type="dcterms:W3CDTF">2021-07-21T04:38:48Z</dcterms:modified>
</cp:coreProperties>
</file>