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74" r:id="rId2"/>
    <p:sldId id="280" r:id="rId3"/>
    <p:sldId id="281" r:id="rId4"/>
    <p:sldId id="282" r:id="rId5"/>
    <p:sldId id="276" r:id="rId6"/>
    <p:sldId id="278" r:id="rId7"/>
    <p:sldId id="277" r:id="rId8"/>
    <p:sldId id="275" r:id="rId9"/>
    <p:sldId id="269" r:id="rId10"/>
    <p:sldId id="260" r:id="rId11"/>
    <p:sldId id="261" r:id="rId12"/>
    <p:sldId id="263" r:id="rId13"/>
    <p:sldId id="262" r:id="rId14"/>
    <p:sldId id="279" r:id="rId15"/>
    <p:sldId id="266" r:id="rId16"/>
    <p:sldId id="272" r:id="rId17"/>
    <p:sldId id="267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94619-8416-4686-9E4D-110F7C2A2694}" type="datetimeFigureOut">
              <a:rPr kumimoji="1" lang="ja-JP" altLang="en-US" smtClean="0"/>
              <a:pPr/>
              <a:t>2019/7/17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C8DE9-C8DC-40DF-9E68-2E8859F98EF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8DE9-C8DC-40DF-9E68-2E8859F98EF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8DE9-C8DC-40DF-9E68-2E8859F98EF6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8DE9-C8DC-40DF-9E68-2E8859F98EF6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8DE9-C8DC-40DF-9E68-2E8859F98EF6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8DE9-C8DC-40DF-9E68-2E8859F98EF6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8DE9-C8DC-40DF-9E68-2E8859F98EF6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8DE9-C8DC-40DF-9E68-2E8859F98EF6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8DE9-C8DC-40DF-9E68-2E8859F98EF6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8DE9-C8DC-40DF-9E68-2E8859F98EF6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1115-5E47-4715-90FE-A600BBBFAE16}" type="datetime1">
              <a:rPr kumimoji="1" lang="ja-JP" altLang="en-US" smtClean="0"/>
              <a:pPr/>
              <a:t>2019/7/17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2F86-DCA3-42C7-84CF-1507B24FC82A}" type="datetime1">
              <a:rPr kumimoji="1" lang="ja-JP" altLang="en-US" smtClean="0"/>
              <a:pPr/>
              <a:t>2019/7/17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B314-0848-4CEA-9BCE-EEA3550B95DE}" type="datetime1">
              <a:rPr kumimoji="1" lang="ja-JP" altLang="en-US" smtClean="0"/>
              <a:pPr/>
              <a:t>2019/7/17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3D30-BA63-406F-99AF-0A7065395202}" type="datetime1">
              <a:rPr kumimoji="1" lang="ja-JP" altLang="en-US" smtClean="0"/>
              <a:pPr/>
              <a:t>2019/7/17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D92E-2111-4CA0-AC72-CEFB434088C0}" type="datetime1">
              <a:rPr kumimoji="1" lang="ja-JP" altLang="en-US" smtClean="0"/>
              <a:pPr/>
              <a:t>2019/7/17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14F-154B-4DE1-BDBE-4E77103941E9}" type="datetime1">
              <a:rPr kumimoji="1" lang="ja-JP" altLang="en-US" smtClean="0"/>
              <a:pPr/>
              <a:t>2019/7/17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6945-87D8-479F-B552-066FC9722EA6}" type="datetime1">
              <a:rPr kumimoji="1" lang="ja-JP" altLang="en-US" smtClean="0"/>
              <a:pPr/>
              <a:t>2019/7/17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F8AF-2A89-478F-A5F6-329CC720F107}" type="datetime1">
              <a:rPr kumimoji="1" lang="ja-JP" altLang="en-US" smtClean="0"/>
              <a:pPr/>
              <a:t>2019/7/17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3A57-BBAE-49D2-8482-D43D0607E27D}" type="datetime1">
              <a:rPr kumimoji="1" lang="ja-JP" altLang="en-US" smtClean="0"/>
              <a:pPr/>
              <a:t>2019/7/17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67D-CB46-4380-AFCE-06A904BECEC3}" type="datetime1">
              <a:rPr kumimoji="1" lang="ja-JP" altLang="en-US" smtClean="0"/>
              <a:pPr/>
              <a:t>2019/7/17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2AEA-1666-4003-B7D0-5C86D33082DC}" type="datetime1">
              <a:rPr kumimoji="1" lang="ja-JP" altLang="en-US" smtClean="0"/>
              <a:pPr/>
              <a:t>2019/7/17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C7E6B-F2A0-4516-BF1F-39174CD30383}" type="datetime1">
              <a:rPr kumimoji="1" lang="ja-JP" altLang="en-US" smtClean="0"/>
              <a:pPr/>
              <a:t>2019/7/17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2B6BA-19BD-405A-8B06-FE4B4BF1DAF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edia.rakuten-sec.net/articles/-/2214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tradersshop.com/bin/showprod?a=15686&amp;c=201129010000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0066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アマゾンとフェイスブックの日足トレンドサイクルシグナル</a:t>
            </a:r>
            <a:endParaRPr kumimoji="1" lang="ja-JP" altLang="en-US" sz="2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pic>
        <p:nvPicPr>
          <p:cNvPr id="7" name="図 6" descr="MERUMAG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3760" y="1124744"/>
            <a:ext cx="2160240" cy="521278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51520" y="6488668"/>
            <a:ext cx="2731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出所：パンローリングカスタムチャート</a:t>
            </a:r>
            <a:endParaRPr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" name="コンテンツ プレースホルダ 9" descr="AMZ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20688"/>
            <a:ext cx="3456384" cy="5795396"/>
          </a:xfrm>
        </p:spPr>
      </p:pic>
      <p:pic>
        <p:nvPicPr>
          <p:cNvPr id="11" name="図 10" descr="F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620688"/>
            <a:ext cx="3385281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964488" cy="1475656"/>
          </a:xfrm>
        </p:spPr>
        <p:txBody>
          <a:bodyPr>
            <a:normAutofit fontScale="90000"/>
          </a:bodyPr>
          <a:lstStyle/>
          <a:p>
            <a:r>
              <a:rPr lang="en-US" altLang="ja-JP" sz="3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3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3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NY</a:t>
            </a:r>
            <a:r>
              <a:rPr lang="ja-JP" altLang="ja-JP" sz="3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ダウと日経平均のパフォーマンス（</a:t>
            </a:r>
            <a:r>
              <a:rPr lang="en-US" altLang="ja-JP" sz="3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ja-JP" sz="3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3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</a:t>
            </a:r>
            <a:r>
              <a:rPr lang="ja-JP" altLang="ja-JP" sz="3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月起点）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pic>
        <p:nvPicPr>
          <p:cNvPr id="5" name="コンテンツ プレースホルダ 4" descr="downik201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8229600" cy="5112568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67544" y="6309320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14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出所：ヤフーファイナンス</a:t>
            </a:r>
            <a:endParaRPr lang="ja-JP" altLang="ja-JP" sz="14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NY</a:t>
            </a:r>
            <a:r>
              <a:rPr lang="ja-JP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ダウと日経平均のパフォーマンス（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9</a:t>
            </a:r>
            <a:r>
              <a:rPr lang="ja-JP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月起点</a:t>
            </a:r>
            <a:r>
              <a:rPr lang="ja-JP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br>
              <a:rPr lang="ja-JP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endParaRPr kumimoji="1"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コンテンツ プレースホルダ 4" descr="downik201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052736"/>
            <a:ext cx="8229600" cy="5112568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67544" y="6309320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14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出所：ヤフーファイナンス</a:t>
            </a:r>
            <a:endParaRPr lang="ja-JP" altLang="ja-JP" sz="14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TOPIX VS S&amp;P500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コンテンツ プレースホルダ 4" descr="TPIXVSSP50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8208912" cy="5112568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67544" y="630932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出所：筆者作成</a:t>
            </a:r>
            <a:endParaRPr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過去最低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に迫るＴＳ倍率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コンテンツ プレースホルダ 4" descr="T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8136904" cy="5184576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39552" y="630932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出所：筆者作成</a:t>
            </a:r>
            <a:endParaRPr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日経平均　</a:t>
            </a:r>
            <a:r>
              <a:rPr kumimoji="1"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VS</a:t>
            </a:r>
            <a:r>
              <a:rPr kumimoji="1"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NY</a:t>
            </a:r>
            <a:r>
              <a:rPr kumimoji="1"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ダウ</a:t>
            </a:r>
            <a:endParaRPr kumimoji="1" lang="ja-JP" altLang="en-US" sz="2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コンテンツ プレースホルダ 4" descr="n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0301" y="1001932"/>
            <a:ext cx="7096075" cy="5235379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kumimoji="1"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アマゾン（年足）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コンテンツ プレースホルダ 4" descr="AMZNYEARL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908721"/>
            <a:ext cx="8229600" cy="5328592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pic>
        <p:nvPicPr>
          <p:cNvPr id="6" name="図 5" descr="PERFORMAN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412776"/>
            <a:ext cx="3600400" cy="401670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544" y="630932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出所：筆者作成</a:t>
            </a:r>
            <a:endParaRPr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Ｓ＆Ｐ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500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とビッグ５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</a:t>
            </a:r>
            <a:r>
              <a:rPr lang="ja-JP" altLang="en-US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＆</a:t>
            </a:r>
            <a:r>
              <a:rPr lang="en-US" altLang="ja-JP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P500</a:t>
            </a:r>
            <a:r>
              <a:rPr lang="ja-JP" altLang="en-US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は、</a:t>
            </a:r>
            <a:r>
              <a:rPr lang="en-US" altLang="ja-JP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年中旬以降、年率わずか</a:t>
            </a:r>
            <a:r>
              <a:rPr lang="en-US" altLang="ja-JP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6.1</a:t>
            </a:r>
            <a:r>
              <a:rPr lang="ja-JP" altLang="en-US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％に過ぎない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r>
              <a:rPr lang="en-US" altLang="ja-JP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一方</a:t>
            </a:r>
            <a:r>
              <a:rPr lang="ja-JP" altLang="en-US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、ビッグ</a:t>
            </a:r>
            <a:r>
              <a:rPr lang="en-US" altLang="ja-JP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指数は同期間に</a:t>
            </a:r>
            <a:r>
              <a:rPr lang="en-US" altLang="ja-JP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57.3</a:t>
            </a:r>
            <a:r>
              <a:rPr lang="ja-JP" altLang="en-US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％とべらぼうに高い評価をされている。</a:t>
            </a:r>
            <a:endParaRPr kumimoji="1" lang="ja-JP" altLang="en-US" sz="14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コンテンツ プレースホルダ 4" descr="BIG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23521" y="1412776"/>
            <a:ext cx="6496957" cy="4464496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55576" y="5877272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http:www.williamsmarketanalytics.com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マーク・ファーバー博士の月刊マーケットレポート 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The Gloom, Boom &amp; Doom Report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・国内代理店パンローリングの掲載許可をとって掲載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アマゾン（週足）とフィルター付逆張り売買</a:t>
            </a:r>
            <a:endParaRPr kumimoji="1" lang="ja-JP" altLang="en-US" sz="2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67544" y="630932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出所：筆者作成</a:t>
            </a:r>
            <a:endParaRPr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9" name="コンテンツ プレースホルダ 8" descr="AMZNW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8064896" cy="547260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ドル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円とドル建て日経平均先物の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日足トレンドサイクルシグナル</a:t>
            </a:r>
            <a:endParaRPr kumimoji="1" lang="ja-JP" altLang="en-US" sz="2000" dirty="0"/>
          </a:p>
        </p:txBody>
      </p:sp>
      <p:pic>
        <p:nvPicPr>
          <p:cNvPr id="5" name="コンテンツ プレースホルダ 4" descr="$N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980728"/>
            <a:ext cx="3960440" cy="5328592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pic>
        <p:nvPicPr>
          <p:cNvPr id="6" name="図 5" descr="J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4032448" cy="532859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23528" y="6309320"/>
            <a:ext cx="2731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出所：パンローリングカスタムチャート</a:t>
            </a:r>
            <a:endParaRPr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NY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ダウ先物とゴールド先物の日足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トレンドサイクルシグナル</a:t>
            </a:r>
            <a:endParaRPr kumimoji="1" lang="ja-JP" altLang="en-US" sz="2000" dirty="0"/>
          </a:p>
        </p:txBody>
      </p:sp>
      <p:pic>
        <p:nvPicPr>
          <p:cNvPr id="5" name="コンテンツ プレースホルダ 4" descr="DOW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4032448" cy="5472608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pic>
        <p:nvPicPr>
          <p:cNvPr id="6" name="図 5" descr="GO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08720"/>
            <a:ext cx="3999713" cy="547260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39552" y="6309320"/>
            <a:ext cx="2731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出所：パンローリングカスタムチャート</a:t>
            </a:r>
            <a:endParaRPr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アマゾンとフェイスブックの日足トレンドサイクルシグナル</a:t>
            </a:r>
            <a:endParaRPr kumimoji="1" lang="ja-JP" altLang="en-US" sz="2000" dirty="0"/>
          </a:p>
        </p:txBody>
      </p:sp>
      <p:pic>
        <p:nvPicPr>
          <p:cNvPr id="5" name="コンテンツ プレースホルダ 4" descr="AMZ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4032448" cy="5400600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pic>
        <p:nvPicPr>
          <p:cNvPr id="6" name="図 5" descr="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08720"/>
            <a:ext cx="4215737" cy="54006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544" y="6309320"/>
            <a:ext cx="2731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出所：パンローリングカスタムチャート</a:t>
            </a:r>
            <a:endParaRPr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2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楽天証券　トウシル　石原順「外為市場アウトルック」</a:t>
            </a:r>
            <a:r>
              <a:rPr lang="en-US" altLang="ja-JP" sz="2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暴落でも暴騰でも生き残れる投資戦略はなにか？投資のアイデアとその戦術</a:t>
            </a:r>
            <a:br>
              <a:rPr lang="ja-JP" altLang="en-US" sz="2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2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  <a:hlinkClick r:id="rId2"/>
              </a:rPr>
              <a:t>https://media.rakuten-sec.net/articles/-/22142</a:t>
            </a:r>
            <a:r>
              <a:rPr lang="en-US" altLang="ja-JP" sz="2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endParaRPr kumimoji="1" lang="ja-JP" altLang="en-US" sz="2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pic>
        <p:nvPicPr>
          <p:cNvPr id="5" name="コンテンツ プレースホルダ 3" descr="TOUSHIRU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272128"/>
            <a:ext cx="5040560" cy="53252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ラリー・ウィリアムズの日経平均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予測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2000" b="1" dirty="0" smtClean="0">
                <a:hlinkClick r:id="rId2"/>
              </a:rPr>
              <a:t>http://www.tradersshop.com/bin/showprod?a=15686&amp;c=2011290100002</a:t>
            </a:r>
            <a:endParaRPr kumimoji="1" lang="ja-JP" altLang="en-US" sz="2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コンテンツ プレースホルダ 4" descr="lwnikke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5" y="836712"/>
            <a:ext cx="6104559" cy="5112568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39552" y="602128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出所：ラリー・ウィリアムズの週刊マーケット分析（ラリー</a:t>
            </a:r>
            <a:r>
              <a:rPr lang="en-US" altLang="ja-JP" sz="1400" dirty="0" smtClean="0"/>
              <a:t>TV</a:t>
            </a:r>
            <a:r>
              <a:rPr lang="ja-JP" altLang="en-US" sz="1400" dirty="0" smtClean="0"/>
              <a:t>）</a:t>
            </a:r>
            <a:r>
              <a:rPr lang="en-US" altLang="ja-JP" sz="1400" dirty="0" smtClean="0"/>
              <a:t>2019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7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16</a:t>
            </a:r>
            <a:r>
              <a:rPr lang="ja-JP" altLang="en-US" sz="1400" dirty="0" smtClean="0"/>
              <a:t>日　ラリー・ウィリアムズおよび国内代理店パンローリングの掲載許可をとって掲載。有料レポートのため、チャートおよび文章の一部を隠しています。</a:t>
            </a:r>
            <a:r>
              <a:rPr lang="ja-JP" altLang="en-US" sz="1400" dirty="0" smtClean="0">
                <a:solidFill>
                  <a:srgbClr val="FF0000"/>
                </a:solidFill>
              </a:rPr>
              <a:t/>
            </a:r>
            <a:br>
              <a:rPr lang="ja-JP" altLang="en-US" sz="1400" dirty="0" smtClean="0">
                <a:solidFill>
                  <a:srgbClr val="FF0000"/>
                </a:solidFill>
              </a:rPr>
            </a:br>
            <a:endParaRPr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7" name="図 6" descr="L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132856"/>
            <a:ext cx="192611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ラリー・ウィリアムズ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S&amp;P500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先物予測</a:t>
            </a:r>
            <a:endParaRPr kumimoji="1" lang="ja-JP" altLang="en-US" sz="2000" dirty="0"/>
          </a:p>
        </p:txBody>
      </p:sp>
      <p:pic>
        <p:nvPicPr>
          <p:cNvPr id="5" name="コンテンツ プレースホルダ 4" descr="lwsp5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6912768" cy="4896544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27584" y="5805264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出所：ラリー・ウィリアムズの週刊マーケット分析（ラリー</a:t>
            </a:r>
            <a:r>
              <a:rPr lang="en-US" altLang="ja-JP" sz="1400" dirty="0" smtClean="0"/>
              <a:t>TV</a:t>
            </a:r>
            <a:r>
              <a:rPr lang="ja-JP" altLang="en-US" sz="1400" dirty="0" smtClean="0"/>
              <a:t>）</a:t>
            </a:r>
            <a:r>
              <a:rPr lang="en-US" altLang="ja-JP" sz="1400" dirty="0" smtClean="0"/>
              <a:t>2019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7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16</a:t>
            </a:r>
            <a:r>
              <a:rPr lang="ja-JP" altLang="en-US" sz="1400" dirty="0" smtClean="0"/>
              <a:t>日　ラリー・ウィリアムズおよび国内代理店パンローリングの掲載許可をとって掲載。有料レポートのため、チャートおよび文章の一部を隠しています。</a:t>
            </a:r>
            <a:endParaRPr lang="ja-JP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kumimoji="1"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S&amp;P500</a:t>
            </a:r>
            <a:r>
              <a:rPr kumimoji="1"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VS</a:t>
            </a:r>
            <a:r>
              <a:rPr kumimoji="1"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TNOTE</a:t>
            </a:r>
            <a:endParaRPr kumimoji="1" lang="ja-JP" altLang="en-US" sz="2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コンテンツ プレースホルダ 4" descr="SPGT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560" y="980728"/>
            <a:ext cx="7802880" cy="5256584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27584" y="623731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：ゼロヘッジ</a:t>
            </a:r>
            <a:endParaRPr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NY</a:t>
            </a:r>
            <a:r>
              <a:rPr lang="ja-JP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ダウと日経平均のパフォーマンス（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1987</a:t>
            </a:r>
            <a:r>
              <a:rPr lang="ja-JP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年起点）</a:t>
            </a:r>
          </a:p>
        </p:txBody>
      </p:sp>
      <p:pic>
        <p:nvPicPr>
          <p:cNvPr id="5" name="コンテンツ プレースホルダ 4" descr="downik198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68760"/>
            <a:ext cx="8229600" cy="4968551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B6BA-19BD-405A-8B06-FE4B4BF1DAFF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39552" y="6309320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14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出所：ヤフーファイナンス</a:t>
            </a:r>
            <a:endParaRPr lang="ja-JP" altLang="ja-JP" sz="14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画面に合わせる (4:3)</PresentationFormat>
  <Paragraphs>58</Paragraphs>
  <Slides>17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アマゾンとフェイスブックの日足トレンドサイクルシグナル</vt:lpstr>
      <vt:lpstr>ドル/円とドル建て日経平均先物の日足トレンドサイクルシグナル</vt:lpstr>
      <vt:lpstr>NYダウ先物とゴールド先物の日足トレンドサイクルシグナル</vt:lpstr>
      <vt:lpstr>アマゾンとフェイスブックの日足トレンドサイクルシグナル</vt:lpstr>
      <vt:lpstr>楽天証券　トウシル　石原順「外為市場アウトルック」 暴落でも暴騰でも生き残れる投資戦略はなにか？投資のアイデアとその戦術 https://media.rakuten-sec.net/articles/-/22142 </vt:lpstr>
      <vt:lpstr>ラリー・ウィリアムズの日経平均予測 http://www.tradersshop.com/bin/showprod?a=15686&amp;c=2011290100002</vt:lpstr>
      <vt:lpstr>ラリー・ウィリアムズのS&amp;P500先物予測</vt:lpstr>
      <vt:lpstr>S&amp;P500　VS　TNOTE</vt:lpstr>
      <vt:lpstr>NYダウと日経平均のパフォーマンス（1987年起点）</vt:lpstr>
      <vt:lpstr> NYダウと日経平均のパフォーマンス（2014年11月起点） </vt:lpstr>
      <vt:lpstr>NYダウと日経平均のパフォーマンス（2018年9月起点） </vt:lpstr>
      <vt:lpstr>TOPIX VS S&amp;P500</vt:lpstr>
      <vt:lpstr>過去最低に迫るＴＳ倍率</vt:lpstr>
      <vt:lpstr>日経平均　VS　NYダウ</vt:lpstr>
      <vt:lpstr>アマゾン（年足）</vt:lpstr>
      <vt:lpstr>Ｓ＆Ｐ500とビッグ５ S＆P500は、2013年中旬以降、年率わずか6.1％に過ぎない。 一方、ビッグ5指数は同期間に57.3％とべらぼうに高い評価をされている。</vt:lpstr>
      <vt:lpstr>アマゾン（週足）とフィルター付逆張り売買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2019-07-03T03:01:29Z</dcterms:created>
  <dcterms:modified xsi:type="dcterms:W3CDTF">2019-07-17T01:22:12Z</dcterms:modified>
</cp:coreProperties>
</file>