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7" r:id="rId2"/>
    <p:sldId id="1817" r:id="rId3"/>
    <p:sldId id="1818" r:id="rId4"/>
    <p:sldId id="258" r:id="rId5"/>
    <p:sldId id="1816" r:id="rId6"/>
    <p:sldId id="1815" r:id="rId7"/>
    <p:sldId id="268" r:id="rId8"/>
    <p:sldId id="259" r:id="rId9"/>
    <p:sldId id="269" r:id="rId10"/>
    <p:sldId id="260" r:id="rId11"/>
    <p:sldId id="261" r:id="rId12"/>
    <p:sldId id="262" r:id="rId13"/>
    <p:sldId id="263" r:id="rId14"/>
    <p:sldId id="181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BBB50-442F-4512-818B-FB5B551C3ED0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A1C2-66D3-41F1-A304-95866E838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88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067AB-BC1E-4D1B-B2AD-811F9ABB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A28A8A-7212-41B4-9E94-F397674AF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8CD7A-DC55-4EA2-9C11-97D0795B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F56D-F564-4E68-89DB-0FF35B10342E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7D62D-7F8E-4257-BE24-B209890E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5FB53C-F228-412E-B9D0-42D70F17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4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FFE3E-FE37-4899-9CA8-15AE3E35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77C245-AF6C-416B-B622-D3A088487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463023-A7A5-4EF4-AF8C-04B9317C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D3C4-6DC5-4380-BE28-120152E26584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0C2C69-294B-4C13-939C-40CB9D0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72D86-A972-4F50-9090-DB01150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37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4ABD22-FF96-49DF-934C-CF1A3622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0A3924-2403-484F-9E43-C62B7885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743319-FAA3-4ECE-9821-770D63BA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5F3-D30B-4A99-A3CF-43BA5895D8DF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D49550-0F81-4B97-8C50-C855FB3C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926B6-15E5-4817-A9CA-515F9E33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08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6EEB0-DE9C-46F0-806D-EDA76B70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1893B1-FEEF-4B3C-9D3B-0CECE06E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FBCD1C-9269-4E61-87F1-AE99A89A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3659-B8B0-4734-8254-BC6CA0E939C2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ADF9D2-4557-4A39-8227-7274FE6D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9C63C4-35FA-442C-AE9F-F69CDFE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38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C6521-3E6D-488F-8299-3A227472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06E123-DFEB-46CA-BBE0-A9FF69D6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60344-A8B5-4849-9054-77A321F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FD55-3357-4A76-AA20-5976E839BB3E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412D86-FF23-4409-829C-9B130A96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72C32D-8133-4A99-A09D-F464FC12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7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FE436E-BC9D-4869-ABF9-A210932A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2B85D6-6FDF-4E7A-814F-ED24E9FB8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2B312F-97EF-4C1A-BB1E-6E876E55C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2172FD-7162-4240-B4CD-37D0EF5B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B8A6-4148-4161-8788-D96F7A88A265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D4DD7-D934-4878-A25C-8BF333E8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3E372-AE40-4B04-8736-E3B6A6E5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9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79223-5A64-4A86-80C1-DE507CD0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BB783B-C397-453B-912F-71AE4A52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7D6797-C1CF-4934-AE94-3C2000704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E1CFA9-E077-47CA-A97D-2D9C84D40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3F1B971-22B3-4CFE-8E36-CBC6193B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4238CDD-7C70-45B0-8BFE-B21D336C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2B7E-D52E-4793-A166-9FECFEF5711E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C25304-CCAD-4342-BA8B-84BB726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298898-4835-4241-BCDA-549D1717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7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9DABE-4421-4F46-8630-27C47836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E3190E-F979-4C60-B4E3-700B6972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118-6B74-4AA3-AB85-5627D5F4852E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F1AD57-3E05-41FB-A450-5E20D13A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23E77D-308F-4BA7-90A6-A70C35A0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4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AADF34-7A2D-42F0-85E0-D8155365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2D82-EC05-4EBB-98F5-D92398155290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7225A3-9898-4496-BC3B-A71FD789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3F3985-F5B7-4DE8-90FB-01708C54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66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33A93-E5B9-426D-BA69-EB981350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B9EB1D-4761-4EA6-BFF7-55CAE813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313EDF-1C65-44F0-84AA-9BBEEE17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548345-7F24-4641-B291-F98FD592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0672-4824-4204-B2B0-0B62CDD43436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1889CF-72A6-4A18-A022-9FEB825E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3372E7-F376-4C75-B569-60222614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9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97193-4056-457C-9F56-9AF00924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750C0D-41A7-4C1D-9D77-5279D74BB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B12F9D-A50B-4099-8381-B4BE49D7A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F534DD-46C0-440F-9F30-71234CC8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9F35-91D2-48A6-82A3-B543CE644987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F009BB-983B-4642-B3EF-AEF232F2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7315AB-5522-4DDF-B44D-52D656A2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6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0A2C9D-B996-41B7-A82A-A3BCD821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F3151D-A63F-408A-B6B2-669FB6589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F16892-A4DA-48A3-A575-5A1BF6CCE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FDD3-2141-4BFC-B577-7C6A8C97DCC6}" type="datetime1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137B93-C603-4521-87B8-00D868C3F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838F71-FBE8-4700-BE44-9DA073A2C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C29E9-25CF-410B-A421-A69B78A68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3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D0825-51DB-4CD8-BCE4-BF70BAB9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NY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ダウのシーズナリーチャート（過去</a:t>
            </a:r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20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年の平均）</a:t>
            </a:r>
            <a:br>
              <a:rPr lang="ja-JP" altLang="ja-JP" sz="44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0C2FD8-C947-422D-ADE9-882898AF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コンテンツ プレースホルダー 4" descr="グラフ&#10;&#10;自動的に生成された説明">
            <a:extLst>
              <a:ext uri="{FF2B5EF4-FFF2-40B4-BE49-F238E27FC236}">
                <a16:creationId xmlns:a16="http://schemas.microsoft.com/office/drawing/2014/main" id="{9C58824F-E19F-4DD2-9D5E-6B49F006C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01" y="1027906"/>
            <a:ext cx="8367998" cy="532844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26C9D6-F462-44F6-8BBA-B79FA6477984}"/>
              </a:ext>
            </a:extLst>
          </p:cNvPr>
          <p:cNvSpPr txBox="1"/>
          <p:nvPr/>
        </p:nvSpPr>
        <p:spPr>
          <a:xfrm>
            <a:off x="2214266" y="6354247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6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出所：エクイティクロック</a:t>
            </a:r>
            <a:endParaRPr lang="ja-JP" altLang="ja-JP" sz="16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2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2E2B6B-18FA-41F1-8155-77BD036F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81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S&amp;P500CFD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4DD4802F-C851-4D14-8EA9-F0BDE78A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35" y="1021386"/>
            <a:ext cx="9393575" cy="533496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3AA6E1-6725-452E-BD66-2A4AAD4F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9B42A9-BE39-4E96-BBE5-50FB4235B6D4}"/>
              </a:ext>
            </a:extLst>
          </p:cNvPr>
          <p:cNvSpPr txBox="1"/>
          <p:nvPr/>
        </p:nvSpPr>
        <p:spPr>
          <a:xfrm>
            <a:off x="1438154" y="6398309"/>
            <a:ext cx="9291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（赤↑＝買いシグナル・黄↓＝売りシグナル）出所：楽天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MT4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・石原順インディケーター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6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168A5C-65FD-473C-98B0-D010E5C5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44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ナスダック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100CFD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C88004C8-31E2-4B95-A377-2AE2338D5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18" y="1146130"/>
            <a:ext cx="9093392" cy="521022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70AC5E-3CC1-472D-ABCB-4A6C268B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1696DA-83EE-495E-87DE-FC00A882EB46}"/>
              </a:ext>
            </a:extLst>
          </p:cNvPr>
          <p:cNvSpPr txBox="1"/>
          <p:nvPr/>
        </p:nvSpPr>
        <p:spPr>
          <a:xfrm>
            <a:off x="1553900" y="6356350"/>
            <a:ext cx="931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（赤↑＝買いシグナル・黄↓＝売りシグナル）出所：楽天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MT4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・石原順インディケーター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66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52574-701D-4525-BB08-DF5BBE7D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02"/>
            <a:ext cx="10515600" cy="72289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ドル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円（日足）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米国株投資のドル高効果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8B8330A2-459F-4434-9E9B-070AF0B25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57" y="975558"/>
            <a:ext cx="9729485" cy="538079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8B9BB-AF75-4477-9955-83345F6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D0A8D1-28A3-46FE-9AD3-0847B42D2E7B}"/>
              </a:ext>
            </a:extLst>
          </p:cNvPr>
          <p:cNvSpPr txBox="1"/>
          <p:nvPr/>
        </p:nvSpPr>
        <p:spPr>
          <a:xfrm>
            <a:off x="1148787" y="6356350"/>
            <a:ext cx="9361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（赤↑＝買いシグナル・黄↓＝売りシグナル）出所：楽天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MT4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・石原順インディケーター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76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6448E-033D-4976-ABE8-ABC181A3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98"/>
            <a:ext cx="10515600" cy="5839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エヌビディアの日足と週足</a:t>
            </a:r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4E4882BD-72F8-463F-A057-1906A7F19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7" y="645695"/>
            <a:ext cx="3749904" cy="571065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DCB4B-2700-435D-87EE-AF2AD241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 descr="グラフ, ヒストグラム&#10;&#10;自動的に生成された説明">
            <a:extLst>
              <a:ext uri="{FF2B5EF4-FFF2-40B4-BE49-F238E27FC236}">
                <a16:creationId xmlns:a16="http://schemas.microsoft.com/office/drawing/2014/main" id="{388DE12D-D36A-40E0-BD78-B067B502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01" y="645695"/>
            <a:ext cx="3749904" cy="571065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8DA129-1682-4545-B5A9-8F939399B708}"/>
              </a:ext>
            </a:extLst>
          </p:cNvPr>
          <p:cNvSpPr txBox="1"/>
          <p:nvPr/>
        </p:nvSpPr>
        <p:spPr>
          <a:xfrm>
            <a:off x="2137597" y="635634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出所：カスタムチャート（パンローリング）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32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FAB12-118C-46FD-8992-E3F10922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38"/>
            <a:ext cx="10515600" cy="5839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テスラの日足と週足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D200A74D-BEF3-4A66-821D-5E30ED96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4" y="723799"/>
            <a:ext cx="3791712" cy="56325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B518E6-5040-40AA-BD79-B0CE12EA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 descr="グラフ, ヒストグラム&#10;&#10;自動的に生成された説明">
            <a:extLst>
              <a:ext uri="{FF2B5EF4-FFF2-40B4-BE49-F238E27FC236}">
                <a16:creationId xmlns:a16="http://schemas.microsoft.com/office/drawing/2014/main" id="{A3903B6B-3462-4CAB-B291-6FAA287A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22" y="723799"/>
            <a:ext cx="3706368" cy="563255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20196C-4269-4311-8BEC-8C003F3EE974}"/>
              </a:ext>
            </a:extLst>
          </p:cNvPr>
          <p:cNvSpPr txBox="1"/>
          <p:nvPr/>
        </p:nvSpPr>
        <p:spPr>
          <a:xfrm>
            <a:off x="2157984" y="6354246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出所：カスタムチャート（パンローリング）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07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48A23-9784-4305-A4D9-821F97E0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3284"/>
          </a:xfrm>
        </p:spPr>
        <p:txBody>
          <a:bodyPr>
            <a:noAutofit/>
          </a:bodyPr>
          <a:lstStyle/>
          <a:p>
            <a:pPr algn="ctr"/>
            <a:r>
              <a:rPr lang="ja-JP" altLang="ja-JP" sz="28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日経平均のシーズナリーチャート（過去</a:t>
            </a:r>
            <a:r>
              <a:rPr lang="en-US" altLang="ja-JP" sz="28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20</a:t>
            </a:r>
            <a:r>
              <a:rPr lang="ja-JP" altLang="ja-JP" sz="28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年の平均）</a:t>
            </a:r>
            <a:br>
              <a:rPr lang="ja-JP" altLang="ja-JP" sz="2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</a:br>
            <a:b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A3C64-AD5F-48F5-B8B5-82F84085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コンテンツ プレースホルダー 4" descr="グラフ, 折れ線グラフ&#10;&#10;自動的に生成された説明">
            <a:extLst>
              <a:ext uri="{FF2B5EF4-FFF2-40B4-BE49-F238E27FC236}">
                <a16:creationId xmlns:a16="http://schemas.microsoft.com/office/drawing/2014/main" id="{1517F411-1810-468B-A745-A18219932A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729" y="983848"/>
            <a:ext cx="8530542" cy="53725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5AE265-A907-42D6-9761-43EFE320935D}"/>
              </a:ext>
            </a:extLst>
          </p:cNvPr>
          <p:cNvSpPr txBox="1"/>
          <p:nvPr/>
        </p:nvSpPr>
        <p:spPr>
          <a:xfrm>
            <a:off x="2173630" y="6352143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6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出所：エクイティクロック</a:t>
            </a:r>
            <a:endParaRPr lang="ja-JP" altLang="ja-JP" sz="16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31F59-3ED5-46FB-AF74-C95B6E4A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z="31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ナスダック</a:t>
            </a:r>
            <a:r>
              <a:rPr lang="en-US" altLang="ja-JP" sz="31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100</a:t>
            </a:r>
            <a:r>
              <a:rPr lang="ja-JP" altLang="ja-JP" sz="31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のシーズナリーチャート（過去</a:t>
            </a:r>
            <a:r>
              <a:rPr lang="en-US" altLang="ja-JP" sz="31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20</a:t>
            </a:r>
            <a:r>
              <a:rPr lang="ja-JP" altLang="ja-JP" sz="3100" b="1" kern="18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年の平均）</a:t>
            </a:r>
            <a:br>
              <a:rPr lang="ja-JP" altLang="ja-JP" sz="3100" b="1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</a:br>
            <a:br>
              <a:rPr lang="ja-JP" altLang="en-US" sz="4400" dirty="0">
                <a:solidFill>
                  <a:schemeClr val="bg1"/>
                </a:solidFill>
              </a:rPr>
            </a:b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632196-9805-48E4-BA18-E1F5C4E3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コンテンツ プレースホルダー 5" descr="グラフ, 折れ線グラフ&#10;&#10;自動的に生成された説明">
            <a:extLst>
              <a:ext uri="{FF2B5EF4-FFF2-40B4-BE49-F238E27FC236}">
                <a16:creationId xmlns:a16="http://schemas.microsoft.com/office/drawing/2014/main" id="{EA9BAAD9-779F-4C2B-895B-E7EBFC62E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5" y="911725"/>
            <a:ext cx="8790389" cy="54446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E9824B-596B-4266-AE16-1D990E09FF37}"/>
              </a:ext>
            </a:extLst>
          </p:cNvPr>
          <p:cNvSpPr txBox="1"/>
          <p:nvPr/>
        </p:nvSpPr>
        <p:spPr>
          <a:xfrm>
            <a:off x="2108668" y="6308209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6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出所：エクイティクロック</a:t>
            </a:r>
            <a:endParaRPr lang="ja-JP" altLang="ja-JP" sz="16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1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B8F063-4C71-4032-B1D7-BE4039F0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96"/>
            <a:ext cx="10515600" cy="775520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ダウ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種工業平均の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ヵ月ロール： 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1949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年以降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コンテンツ プレースホルダー 5" descr="グラフ, 棒グラフ&#10;&#10;自動的に生成された説明">
            <a:extLst>
              <a:ext uri="{FF2B5EF4-FFF2-40B4-BE49-F238E27FC236}">
                <a16:creationId xmlns:a16="http://schemas.microsoft.com/office/drawing/2014/main" id="{87CC9D11-880E-4299-B57A-5D9F2657F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6" y="938617"/>
            <a:ext cx="7161017" cy="541773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EEBB5-085B-4C5C-AA97-98E0C623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E9A8A3-2246-4903-ACE4-056ABBCC0415}"/>
              </a:ext>
            </a:extLst>
          </p:cNvPr>
          <p:cNvSpPr txBox="1"/>
          <p:nvPr/>
        </p:nvSpPr>
        <p:spPr>
          <a:xfrm>
            <a:off x="7431093" y="1523824"/>
            <a:ext cx="43520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月は、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S&amp;P500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DJIA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NASDAQ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つの指数にとって、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年で最も季節的に強い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ヶ月間となる。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  <a:b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のような季節的な強さは、機関投資家の年次、半期、四半期ごとの活動と、個人投資家や消費者の習慣的な行動が組</a:t>
            </a:r>
            <a:b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み合わさって生まれるもの。 </a:t>
            </a:r>
            <a:br>
              <a:rPr lang="ja-JP" altLang="en-US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1949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年以来、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－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月の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ヶ月間で、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S&amp;P 500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DJIA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4.3%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の上昇を記録</a:t>
            </a:r>
            <a:r>
              <a:rPr lang="ja-JP" altLang="en-US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－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月は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S&amp;P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4.1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％、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DJIA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b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3.9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％で僅差の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位。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1971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年以降、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NASDAQ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月の上昇率は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6.3%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と非常に高く、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月が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5.0%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位、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月が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4.4%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位。 </a:t>
            </a:r>
            <a:endParaRPr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5A85AD-D91E-4788-AF31-96C5E4D235C4}"/>
              </a:ext>
            </a:extLst>
          </p:cNvPr>
          <p:cNvSpPr txBox="1"/>
          <p:nvPr/>
        </p:nvSpPr>
        <p:spPr>
          <a:xfrm>
            <a:off x="373284" y="6356350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出所：トレーダーズ・アルマナック（パンローリング）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7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5CE07-EE46-4BD0-A82F-BF90691A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597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ナスダック総合指数の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ヵ月ロール： 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1971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以降 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コンテンツ プレースホルダー 5" descr="グラフ, 棒グラフ&#10;&#10;自動的に生成された説明">
            <a:extLst>
              <a:ext uri="{FF2B5EF4-FFF2-40B4-BE49-F238E27FC236}">
                <a16:creationId xmlns:a16="http://schemas.microsoft.com/office/drawing/2014/main" id="{B3F730F4-2617-4C84-B67D-F028C2F6A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313"/>
            <a:ext cx="10406074" cy="520303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0A55A-610C-47BF-BF1E-1508A901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521FFD-7DCA-4EDA-9D7C-772E48322ACF}"/>
              </a:ext>
            </a:extLst>
          </p:cNvPr>
          <p:cNvSpPr txBox="1"/>
          <p:nvPr/>
        </p:nvSpPr>
        <p:spPr>
          <a:xfrm>
            <a:off x="1138177" y="635424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出所：トレーダーズ・アルマナック（パンローリング）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3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EC08FEC-333A-4A56-89E1-8DB2F96B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3D0E-128E-4B4B-8302-0EA06F49F3D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 descr="グラフ, ヒストグラム&#10;&#10;自動的に生成された説明">
            <a:extLst>
              <a:ext uri="{FF2B5EF4-FFF2-40B4-BE49-F238E27FC236}">
                <a16:creationId xmlns:a16="http://schemas.microsoft.com/office/drawing/2014/main" id="{3561BFE8-E870-447E-A8E0-8B7B7936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8" y="1098450"/>
            <a:ext cx="7290877" cy="51223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5CF0D6-AE2E-4E2B-8AF2-A556BB0194FC}"/>
              </a:ext>
            </a:extLst>
          </p:cNvPr>
          <p:cNvSpPr txBox="1"/>
          <p:nvPr/>
        </p:nvSpPr>
        <p:spPr>
          <a:xfrm>
            <a:off x="8031867" y="1690719"/>
            <a:ext cx="34492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 </a:t>
            </a:r>
            <a:r>
              <a:rPr lang="ja-JP" altLang="en-US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月下旬は落ち込んだ株、特にハイテクや小型株を買う時期。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2021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年版アルマナックの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112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ページから引用したグラフでは、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1979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日以降の小型株のラッセル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2000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指数の日次データを大型株のラッセル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1000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指数で割り、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7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月から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月までの</a:t>
            </a:r>
            <a:r>
              <a:rPr lang="en-US" altLang="ja-JP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間の季節変動パターンに合わせて圧縮。チャートが下降しているときは、大型株が小型株を上回っており、チャートが上昇しているときは、小型株が大型株よりも早く上昇していることを示している。今年はどちらかというと典型的な年。 </a:t>
            </a:r>
            <a:endParaRPr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4ECA57-3B05-47B5-9835-208B1FE5845F}"/>
              </a:ext>
            </a:extLst>
          </p:cNvPr>
          <p:cNvSpPr txBox="1"/>
          <p:nvPr/>
        </p:nvSpPr>
        <p:spPr>
          <a:xfrm>
            <a:off x="1669649" y="194394"/>
            <a:ext cx="945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ラッセル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2000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とラッセル</a:t>
            </a:r>
            <a:r>
              <a:rPr lang="en-US" altLang="ja-JP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1000 </a:t>
            </a:r>
            <a:r>
              <a:rPr lang="ja-JP" altLang="en-US" sz="2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の年間シーズナルチャート 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A2F908-1037-4A36-A9E7-80FA39176131}"/>
              </a:ext>
            </a:extLst>
          </p:cNvPr>
          <p:cNvSpPr txBox="1"/>
          <p:nvPr/>
        </p:nvSpPr>
        <p:spPr>
          <a:xfrm>
            <a:off x="214218" y="6325052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出所：トレーダーズ・アルマナック（パンローリング）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4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5F552-53E1-4D99-AB48-58DAA415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3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NY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ダウ（月足）</a:t>
            </a:r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月末買い（青↑）・</a:t>
            </a:r>
            <a:r>
              <a:rPr lang="en-US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ja-JP" sz="31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月末売り（赤↓）</a:t>
            </a:r>
            <a:br>
              <a:rPr lang="ja-JP" altLang="ja-JP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pic>
        <p:nvPicPr>
          <p:cNvPr id="4" name="コンテンツ プレースホルダー 3" descr="グラフ&#10;&#10;自動的に生成された説明">
            <a:extLst>
              <a:ext uri="{FF2B5EF4-FFF2-40B4-BE49-F238E27FC236}">
                <a16:creationId xmlns:a16="http://schemas.microsoft.com/office/drawing/2014/main" id="{6ECA2BF3-5920-4AEA-9DA7-A72D38940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98" y="891252"/>
            <a:ext cx="9437003" cy="5370652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449FDF-16E1-4BC1-9498-A1C5A6D3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F78A93-AA38-407F-9BCF-75B8E463A04D}"/>
              </a:ext>
            </a:extLst>
          </p:cNvPr>
          <p:cNvSpPr txBox="1"/>
          <p:nvPr/>
        </p:nvSpPr>
        <p:spPr>
          <a:xfrm>
            <a:off x="1377498" y="6356349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6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出所：</a:t>
            </a:r>
            <a:r>
              <a:rPr lang="ja-JP" altLang="en-US" sz="16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筆者作成</a:t>
            </a:r>
            <a:endParaRPr lang="ja-JP" altLang="ja-JP" sz="1600" dirty="0">
              <a:effectLst/>
              <a:latin typeface="Arial" panose="020B0604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D735E-2198-4803-B3E4-7098E275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42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日経平均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CFD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942A93-0420-4CA0-88D4-53D6EE25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B6F5E2-ADA0-4E50-94D0-999204982847}"/>
              </a:ext>
            </a:extLst>
          </p:cNvPr>
          <p:cNvSpPr txBox="1"/>
          <p:nvPr/>
        </p:nvSpPr>
        <p:spPr>
          <a:xfrm>
            <a:off x="1383496" y="6421792"/>
            <a:ext cx="9425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（赤↑＝買いシグナル・黄↓＝売りシグナル）出所：楽天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MT4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・石原順インディケーター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8" descr="グラフ, ヒストグラム&#10;&#10;自動的に生成された説明">
            <a:extLst>
              <a:ext uri="{FF2B5EF4-FFF2-40B4-BE49-F238E27FC236}">
                <a16:creationId xmlns:a16="http://schemas.microsoft.com/office/drawing/2014/main" id="{64C62EE3-50EB-4D4B-85D4-7DE99D66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95" y="1029511"/>
            <a:ext cx="9425009" cy="5350322"/>
          </a:xfrm>
        </p:spPr>
      </p:pic>
    </p:spTree>
    <p:extLst>
      <p:ext uri="{BB962C8B-B14F-4D97-AF65-F5344CB8AC3E}">
        <p14:creationId xmlns:p14="http://schemas.microsoft.com/office/powerpoint/2010/main" val="413091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0E3B8-1AD8-460A-99A6-5F79CEE1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32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NY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CFD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（日足）</a:t>
            </a:r>
            <a:endParaRPr kumimoji="1" lang="ja-JP" altLang="en-US" sz="2800" dirty="0"/>
          </a:p>
        </p:txBody>
      </p:sp>
      <p:pic>
        <p:nvPicPr>
          <p:cNvPr id="6" name="コンテンツ プレースホルダー 5" descr="グラフ, ヒストグラム&#10;&#10;自動的に生成された説明">
            <a:extLst>
              <a:ext uri="{FF2B5EF4-FFF2-40B4-BE49-F238E27FC236}">
                <a16:creationId xmlns:a16="http://schemas.microsoft.com/office/drawing/2014/main" id="{288B0A89-C74A-4F9F-A45F-E11E3E109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26" y="1076445"/>
            <a:ext cx="9324347" cy="531122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4997FD-4099-46E8-AA33-51CAA37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29E9-25CF-410B-A421-A69B78A6831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B16C85-6C78-4C22-BC1B-4850677CC1FE}"/>
              </a:ext>
            </a:extLst>
          </p:cNvPr>
          <p:cNvSpPr txBox="1"/>
          <p:nvPr/>
        </p:nvSpPr>
        <p:spPr>
          <a:xfrm>
            <a:off x="1253923" y="6421340"/>
            <a:ext cx="9504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（赤↑＝買いシグナル・黄↓＝売りシグナル）出所：楽天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MT4</a:t>
            </a:r>
            <a:r>
              <a:rPr lang="ja-JP" altLang="en-US" sz="1600" b="1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・石原順インディケーター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7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ワイド画面</PresentationFormat>
  <Paragraphs>44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NYダウのシーズナリーチャート（過去20年の平均） </vt:lpstr>
      <vt:lpstr>日経平均のシーズナリーチャート（過去20年の平均）  </vt:lpstr>
      <vt:lpstr>ナスダック100のシーズナリーチャート（過去20年の平均）  </vt:lpstr>
      <vt:lpstr>ダウ30 種工業平均の3 ヵ月ロール： 1949 年以降</vt:lpstr>
      <vt:lpstr>ナスダック総合指数の3 ヵ月ロール： 1971年 以降 </vt:lpstr>
      <vt:lpstr>PowerPoint プレゼンテーション</vt:lpstr>
      <vt:lpstr>NYダウ（月足）10月末買い（青↑）・4月末売り（赤↓） </vt:lpstr>
      <vt:lpstr>日経平均CFD（日足）</vt:lpstr>
      <vt:lpstr>NYダウCFD（日足）</vt:lpstr>
      <vt:lpstr>S&amp;P500CFD（日足）</vt:lpstr>
      <vt:lpstr>ナスダック100CFD（日足）</vt:lpstr>
      <vt:lpstr>ドル/円（日足）米国株投資のドル高効果</vt:lpstr>
      <vt:lpstr>エヌビディアの日足と週足</vt:lpstr>
      <vt:lpstr>テスラの日足と週足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2021-10-27T02:49:39Z</dcterms:created>
  <dcterms:modified xsi:type="dcterms:W3CDTF">2021-10-27T03:18:22Z</dcterms:modified>
</cp:coreProperties>
</file>